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77" r:id="rId6"/>
    <p:sldId id="258" r:id="rId7"/>
    <p:sldId id="293" r:id="rId8"/>
    <p:sldId id="295" r:id="rId9"/>
    <p:sldId id="296" r:id="rId10"/>
    <p:sldId id="268" r:id="rId11"/>
    <p:sldId id="294" r:id="rId12"/>
    <p:sldId id="276" r:id="rId13"/>
    <p:sldId id="286" r:id="rId14"/>
    <p:sldId id="262" r:id="rId15"/>
    <p:sldId id="292" r:id="rId16"/>
    <p:sldId id="279" r:id="rId17"/>
    <p:sldId id="26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260" autoAdjust="0"/>
  </p:normalViewPr>
  <p:slideViewPr>
    <p:cSldViewPr snapToGrid="0">
      <p:cViewPr varScale="1">
        <p:scale>
          <a:sx n="76" d="100"/>
          <a:sy n="76" d="100"/>
        </p:scale>
        <p:origin x="86" y="7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png>
</file>

<file path=ppt/media/image29.jpg>
</file>

<file path=ppt/media/image3.png>
</file>

<file path=ppt/media/image30.jp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01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kashh01/DLTE-JAVA-FULLSTACK-AKASH-2024/tree/master/JAVA-DLTE-PROJECT/DAO_LOAN_PROJECT" TargetMode="External"/><Relationship Id="rId2" Type="http://schemas.openxmlformats.org/officeDocument/2006/relationships/hyperlink" Target="https://github.com/akashh01/DLTE-JAVA-FULLSTACK-AKASH-2024/tree/master/JAVA-DLTE-PROJECT/servicesloan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9824" y="677918"/>
            <a:ext cx="7451240" cy="3590596"/>
          </a:xfrm>
        </p:spPr>
        <p:txBody>
          <a:bodyPr>
            <a:normAutofit/>
          </a:bodyPr>
          <a:lstStyle/>
          <a:p>
            <a:r>
              <a:rPr lang="en-US" dirty="0" err="1"/>
              <a:t>Mybank</a:t>
            </a:r>
            <a:r>
              <a:rPr lang="en-US" dirty="0"/>
              <a:t> banking</a:t>
            </a:r>
            <a:br>
              <a:rPr lang="en-US" dirty="0"/>
            </a:br>
            <a:r>
              <a:rPr lang="en-US" dirty="0"/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03934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/>
          <a:p>
            <a:r>
              <a:rPr lang="en-US" dirty="0"/>
              <a:t>Know your material in advance​</a:t>
            </a:r>
          </a:p>
          <a:p>
            <a:r>
              <a:rPr lang="en-US" dirty="0"/>
              <a:t>Anticipate common </a:t>
            </a:r>
            <a:br>
              <a:rPr lang="en-US" dirty="0"/>
            </a:br>
            <a:r>
              <a:rPr lang="en-US" dirty="0"/>
              <a:t>questions​</a:t>
            </a:r>
          </a:p>
          <a:p>
            <a:r>
              <a:rPr lang="en-US" dirty="0"/>
              <a:t>Rehearse your responses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/>
          <a:p>
            <a:r>
              <a:rPr lang="en-US" dirty="0"/>
              <a:t>Maintaining composure during the Q&amp;A session is essential for projecting confidence and authority. Consider the following tips for staying composed:​</a:t>
            </a:r>
          </a:p>
          <a:p>
            <a:pPr lvl="1"/>
            <a:r>
              <a:rPr lang="en-US" dirty="0"/>
              <a:t>Stay calm​</a:t>
            </a:r>
          </a:p>
          <a:p>
            <a:pPr lvl="1"/>
            <a:r>
              <a:rPr lang="en-US" dirty="0"/>
              <a:t>Actively listen​</a:t>
            </a:r>
          </a:p>
          <a:p>
            <a:pPr lvl="1"/>
            <a:r>
              <a:rPr lang="en-US" dirty="0"/>
              <a:t>Pause and reflect​</a:t>
            </a:r>
          </a:p>
          <a:p>
            <a:pPr lvl="1"/>
            <a:r>
              <a:rPr lang="en-US" dirty="0"/>
              <a:t>Maintain eye contact</a:t>
            </a:r>
          </a:p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r>
              <a:rPr lang="en-US" dirty="0"/>
              <a:t>Speaking impact​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/>
          <a:p>
            <a:r>
              <a:rPr lang="en-US" dirty="0"/>
              <a:t>Your ability to communicate effectively will leave a lasting impact on your audience​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96112"/>
            <a:ext cx="10668000" cy="1325563"/>
          </a:xfrm>
        </p:spPr>
        <p:txBody>
          <a:bodyPr/>
          <a:lstStyle/>
          <a:p>
            <a:r>
              <a:rPr lang="en-US" dirty="0"/>
              <a:t>Dynamic delivery​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2000" y="2417197"/>
            <a:ext cx="4278313" cy="3737541"/>
          </a:xfrm>
        </p:spPr>
        <p:txBody>
          <a:bodyPr/>
          <a:lstStyle/>
          <a:p>
            <a:r>
              <a:rPr lang="en-US" dirty="0"/>
              <a:t>Learn to infuse energy into your delivery to leave a lasting impression​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8" name="Table Placeholder 7">
            <a:extLst>
              <a:ext uri="{FF2B5EF4-FFF2-40B4-BE49-F238E27FC236}">
                <a16:creationId xmlns:a16="http://schemas.microsoft.com/office/drawing/2014/main" id="{24EE9911-8AC9-5BE2-4456-0175FD28D083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554612853"/>
              </p:ext>
            </p:extLst>
          </p:nvPr>
        </p:nvGraphicFramePr>
        <p:xfrm>
          <a:off x="5241925" y="2417763"/>
          <a:ext cx="6188076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695814">
                  <a:extLst>
                    <a:ext uri="{9D8B030D-6E8A-4147-A177-3AD203B41FA5}">
                      <a16:colId xmlns:a16="http://schemas.microsoft.com/office/drawing/2014/main" val="248340271"/>
                    </a:ext>
                  </a:extLst>
                </a:gridCol>
                <a:gridCol w="2052644">
                  <a:extLst>
                    <a:ext uri="{9D8B030D-6E8A-4147-A177-3AD203B41FA5}">
                      <a16:colId xmlns:a16="http://schemas.microsoft.com/office/drawing/2014/main" val="2825265259"/>
                    </a:ext>
                  </a:extLst>
                </a:gridCol>
                <a:gridCol w="1233830">
                  <a:extLst>
                    <a:ext uri="{9D8B030D-6E8A-4147-A177-3AD203B41FA5}">
                      <a16:colId xmlns:a16="http://schemas.microsoft.com/office/drawing/2014/main" val="207959087"/>
                    </a:ext>
                  </a:extLst>
                </a:gridCol>
                <a:gridCol w="1205788">
                  <a:extLst>
                    <a:ext uri="{9D8B030D-6E8A-4147-A177-3AD203B41FA5}">
                      <a16:colId xmlns:a16="http://schemas.microsoft.com/office/drawing/2014/main" val="310469273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Metric​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Actual​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63844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Audience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attendance​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attendees​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120​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3559787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Engagement duration​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Minutes​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60​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553674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Q&amp;A interaction​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questions​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1991020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Positive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feedback​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069432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Final tips &amp; takeaways​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/>
          <a:p>
            <a:r>
              <a:rPr lang="en-US" dirty="0"/>
              <a:t>Consistent rehearsal​</a:t>
            </a:r>
          </a:p>
          <a:p>
            <a:pPr lvl="1"/>
            <a:r>
              <a:rPr lang="en-US" dirty="0"/>
              <a:t>Practice makes perfect, so strengthen your familiarity with the presentation​</a:t>
            </a:r>
          </a:p>
          <a:p>
            <a:r>
              <a:rPr lang="en-US" dirty="0"/>
              <a:t>Refine delivery style​</a:t>
            </a:r>
          </a:p>
          <a:p>
            <a:pPr lvl="1"/>
            <a:r>
              <a:rPr lang="en-US" dirty="0"/>
              <a:t>Pacing, tone, and emphasis​</a:t>
            </a:r>
          </a:p>
          <a:p>
            <a:r>
              <a:rPr lang="en-US" dirty="0"/>
              <a:t>Timing and transitions​</a:t>
            </a:r>
          </a:p>
          <a:p>
            <a:pPr lvl="1"/>
            <a:r>
              <a:rPr lang="en-US" dirty="0"/>
              <a:t>Aim for seamless, professional delivery​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/>
          <a:p>
            <a:r>
              <a:rPr lang="en-US" dirty="0"/>
              <a:t>Seek feedback​</a:t>
            </a:r>
          </a:p>
          <a:p>
            <a:r>
              <a:rPr lang="en-US" dirty="0"/>
              <a:t>Reflect on performance​</a:t>
            </a:r>
          </a:p>
          <a:p>
            <a:r>
              <a:rPr lang="en-US" dirty="0"/>
              <a:t>Explore new techniques​</a:t>
            </a:r>
          </a:p>
          <a:p>
            <a:r>
              <a:rPr lang="en-US" dirty="0"/>
              <a:t>Set personal goals​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55" y="896112"/>
            <a:ext cx="10665845" cy="1325563"/>
          </a:xfrm>
        </p:spPr>
        <p:txBody>
          <a:bodyPr/>
          <a:lstStyle/>
          <a:p>
            <a:r>
              <a:rPr lang="en-US" dirty="0"/>
              <a:t>Speaking engagement metrics​</a:t>
            </a:r>
          </a:p>
        </p:txBody>
      </p:sp>
      <p:graphicFrame>
        <p:nvGraphicFramePr>
          <p:cNvPr id="14" name="Table Placeholder 13">
            <a:extLst>
              <a:ext uri="{FF2B5EF4-FFF2-40B4-BE49-F238E27FC236}">
                <a16:creationId xmlns:a16="http://schemas.microsoft.com/office/drawing/2014/main" id="{597B3320-3330-1F17-5E4B-B24CAB0A448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34130339"/>
              </p:ext>
            </p:extLst>
          </p:nvPr>
        </p:nvGraphicFramePr>
        <p:xfrm>
          <a:off x="762000" y="2417763"/>
          <a:ext cx="10666412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3444221">
                  <a:extLst>
                    <a:ext uri="{9D8B030D-6E8A-4147-A177-3AD203B41FA5}">
                      <a16:colId xmlns:a16="http://schemas.microsoft.com/office/drawing/2014/main" val="4239035621"/>
                    </a:ext>
                  </a:extLst>
                </a:gridCol>
                <a:gridCol w="3253189">
                  <a:extLst>
                    <a:ext uri="{9D8B030D-6E8A-4147-A177-3AD203B41FA5}">
                      <a16:colId xmlns:a16="http://schemas.microsoft.com/office/drawing/2014/main" val="1645754944"/>
                    </a:ext>
                  </a:extLst>
                </a:gridCol>
                <a:gridCol w="2005852">
                  <a:extLst>
                    <a:ext uri="{9D8B030D-6E8A-4147-A177-3AD203B41FA5}">
                      <a16:colId xmlns:a16="http://schemas.microsoft.com/office/drawing/2014/main" val="4278473568"/>
                    </a:ext>
                  </a:extLst>
                </a:gridCol>
                <a:gridCol w="1963150">
                  <a:extLst>
                    <a:ext uri="{9D8B030D-6E8A-4147-A177-3AD203B41FA5}">
                      <a16:colId xmlns:a16="http://schemas.microsoft.com/office/drawing/2014/main" val="76074218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Impact factor​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Achieved​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88893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Audience interaction​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85​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88​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2437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Knowledge retention​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80​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329487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Post-presentation surveys​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Average rating​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6715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Referral rate​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307467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0EB401-2F91-2D90-C859-96484861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9263" y="-805781"/>
            <a:ext cx="10475495" cy="3163971"/>
          </a:xfrm>
        </p:spPr>
        <p:txBody>
          <a:bodyPr>
            <a:normAutofit/>
          </a:bodyPr>
          <a:lstStyle/>
          <a:p>
            <a:r>
              <a:rPr lang="en-US" dirty="0"/>
              <a:t>Module : loan application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345155" y="2594560"/>
            <a:ext cx="6338887" cy="2668587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Project structure </a:t>
            </a:r>
          </a:p>
          <a:p>
            <a:r>
              <a:rPr lang="en-US" dirty="0"/>
              <a:t>Database design</a:t>
            </a:r>
          </a:p>
          <a:p>
            <a:r>
              <a:rPr lang="en-US" dirty="0"/>
              <a:t>Data flow diagram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0509" y="-1002049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-13134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99DA04C-8174-9186-A2C5-338350EE448D}"/>
              </a:ext>
            </a:extLst>
          </p:cNvPr>
          <p:cNvSpPr txBox="1"/>
          <p:nvPr/>
        </p:nvSpPr>
        <p:spPr>
          <a:xfrm>
            <a:off x="4062984" y="2244750"/>
            <a:ext cx="7918674" cy="3118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j-lt"/>
              </a:rPr>
              <a:t>The 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+mj-lt"/>
              </a:rPr>
              <a:t>MyBank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j-lt"/>
              </a:rPr>
              <a:t> project is a comprehensive banking system that manages various aspects of banking operations. It consists of several modules, each designed to handle specific banking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  <a:latin typeface="+mj-lt"/>
              </a:rPr>
              <a:t>Loan module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: These modules manage the details of the loans available and availed by the customers in my bank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+mj-lt"/>
              </a:rPr>
              <a:t>These module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include loan ID, type, name, description, ROI, amount, EMI, and tenure.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D6597754-57A2-FE1C-5E0E-73F8D14259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0950" y="1803103"/>
            <a:ext cx="54494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2696" tIns="0" rIns="12696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B50C8-EB52-1196-4C65-F1D47A4F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6011" y="8763"/>
            <a:ext cx="9389288" cy="1362456"/>
          </a:xfrm>
        </p:spPr>
        <p:txBody>
          <a:bodyPr/>
          <a:lstStyle/>
          <a:p>
            <a:r>
              <a:rPr lang="en-US" dirty="0"/>
              <a:t>DATABASE DESIGN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EB673-977A-F8DB-33AF-8F5A0019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C069A8-F7D0-FA22-30A9-9298CA07E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878" y="1371219"/>
            <a:ext cx="12269755" cy="448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37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0806-F29F-8E2D-CA1B-402DA1F62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4582" y="0"/>
            <a:ext cx="6343650" cy="2668463"/>
          </a:xfrm>
        </p:spPr>
        <p:txBody>
          <a:bodyPr/>
          <a:lstStyle/>
          <a:p>
            <a:r>
              <a:rPr lang="en-US" dirty="0"/>
              <a:t>Rest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B4F3-FE1D-1D3C-80F7-A0F54F347A8D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729344" y="2749346"/>
            <a:ext cx="6338888" cy="26684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Adding new loan for a customer, using  post method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72287-CF71-85C9-F2A8-814CDFC7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928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07981-65F1-E5D3-5FB0-FC8FCA5BBB4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4DB5DB-42D3-E5E7-38F8-EA10F2DA0F17}"/>
              </a:ext>
            </a:extLst>
          </p:cNvPr>
          <p:cNvSpPr txBox="1"/>
          <p:nvPr/>
        </p:nvSpPr>
        <p:spPr>
          <a:xfrm>
            <a:off x="4076119" y="761322"/>
            <a:ext cx="761138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This module that integrates with the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mybank_app_loan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system to facilitate the addition of new loan records.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The module should be capable of sending a POST request to the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mybank_app_loan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API with the necessary loan details provided by the user.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All the err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ors should be handled , if the account is inactive the customer shouldn’t be able to take a new loan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044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01" y="80772"/>
            <a:ext cx="9389288" cy="1362456"/>
          </a:xfrm>
        </p:spPr>
        <p:txBody>
          <a:bodyPr/>
          <a:lstStyle/>
          <a:p>
            <a:r>
              <a:rPr lang="en-US" dirty="0"/>
              <a:t>Flow diagram​</a:t>
            </a:r>
          </a:p>
        </p:txBody>
      </p:sp>
      <p:pic>
        <p:nvPicPr>
          <p:cNvPr id="3" name="Content Placeholder 2" descr="A diagram of a flowchart">
            <a:extLst>
              <a:ext uri="{FF2B5EF4-FFF2-40B4-BE49-F238E27FC236}">
                <a16:creationId xmlns:a16="http://schemas.microsoft.com/office/drawing/2014/main" id="{83B642C7-5297-2E14-2FCF-57D991170CFA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0" y="1126845"/>
            <a:ext cx="11277600" cy="5489108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DB6A2-DAE8-D5BB-40E2-A1CBAB8A4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LINKS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4416A-3267-48B6-392D-609FA95A0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92CFAA-ACAE-C456-6BA1-7CD56B8B2A3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951345" y="1974980"/>
            <a:ext cx="9956141" cy="35052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Webservice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DAO-MYBANK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659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Colorful abstract pitch deck</Template>
  <TotalTime>457</TotalTime>
  <Words>498</Words>
  <Application>Microsoft Office PowerPoint</Application>
  <PresentationFormat>Widescreen</PresentationFormat>
  <Paragraphs>115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Avenir Next LT Pro</vt:lpstr>
      <vt:lpstr>Calibri</vt:lpstr>
      <vt:lpstr>Custom</vt:lpstr>
      <vt:lpstr>Mybank banking application</vt:lpstr>
      <vt:lpstr>Module : loan application</vt:lpstr>
      <vt:lpstr>Introduction</vt:lpstr>
      <vt:lpstr>DATABASE DESIGN</vt:lpstr>
      <vt:lpstr>Rest services</vt:lpstr>
      <vt:lpstr>PowerPoint Presentation</vt:lpstr>
      <vt:lpstr>Flow diagram​</vt:lpstr>
      <vt:lpstr>GITHUB LINKS</vt:lpstr>
      <vt:lpstr>THANK YOU</vt:lpstr>
      <vt:lpstr>PowerPoint Presentation</vt:lpstr>
      <vt:lpstr>Speaking impact​</vt:lpstr>
      <vt:lpstr>Dynamic delivery​</vt:lpstr>
      <vt:lpstr>Final tips &amp; takeaways​</vt:lpstr>
      <vt:lpstr>Speaking engagement metrics​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Mybank banking application</dc:title>
  <dc:creator>Akash NLN (Ext)</dc:creator>
  <cp:lastModifiedBy>Akash NLN (Ext)</cp:lastModifiedBy>
  <cp:revision>3</cp:revision>
  <dcterms:created xsi:type="dcterms:W3CDTF">2024-04-07T13:29:47Z</dcterms:created>
  <dcterms:modified xsi:type="dcterms:W3CDTF">2024-04-15T06:41:36Z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3b623b29-abd1-4de3-a20c-27566d79b7c7_Enabled">
    <vt:lpwstr>true</vt:lpwstr>
  </property>
  <property fmtid="{D5CDD505-2E9C-101B-9397-08002B2CF9AE}" pid="4" name="MSIP_Label_3b623b29-abd1-4de3-a20c-27566d79b7c7_SetDate">
    <vt:lpwstr>2024-04-15T06:41:30Z</vt:lpwstr>
  </property>
  <property fmtid="{D5CDD505-2E9C-101B-9397-08002B2CF9AE}" pid="5" name="MSIP_Label_3b623b29-abd1-4de3-a20c-27566d79b7c7_Method">
    <vt:lpwstr>Standard</vt:lpwstr>
  </property>
  <property fmtid="{D5CDD505-2E9C-101B-9397-08002B2CF9AE}" pid="6" name="MSIP_Label_3b623b29-abd1-4de3-a20c-27566d79b7c7_Name">
    <vt:lpwstr>3b623b29-abd1-4de3-a20c-27566d79b7c7</vt:lpwstr>
  </property>
  <property fmtid="{D5CDD505-2E9C-101B-9397-08002B2CF9AE}" pid="7" name="MSIP_Label_3b623b29-abd1-4de3-a20c-27566d79b7c7_SiteId">
    <vt:lpwstr>cbede638-a3d9-459f-8f4e-24ced73b4e5e</vt:lpwstr>
  </property>
  <property fmtid="{D5CDD505-2E9C-101B-9397-08002B2CF9AE}" pid="8" name="MSIP_Label_3b623b29-abd1-4de3-a20c-27566d79b7c7_ActionId">
    <vt:lpwstr>0d8fb994-0050-41d5-89c7-b6ff65ffa9bd</vt:lpwstr>
  </property>
  <property fmtid="{D5CDD505-2E9C-101B-9397-08002B2CF9AE}" pid="9" name="MSIP_Label_3b623b29-abd1-4de3-a20c-27566d79b7c7_ContentBits">
    <vt:lpwstr>0</vt:lpwstr>
  </property>
</Properties>
</file>

<file path=docProps/thumbnail.jpeg>
</file>